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sldIdLst>
    <p:sldId id="373" r:id="rId2"/>
    <p:sldId id="374" r:id="rId3"/>
    <p:sldId id="375" r:id="rId4"/>
    <p:sldId id="393" r:id="rId5"/>
    <p:sldId id="258" r:id="rId6"/>
    <p:sldId id="264" r:id="rId7"/>
    <p:sldId id="310" r:id="rId8"/>
    <p:sldId id="311" r:id="rId9"/>
    <p:sldId id="354" r:id="rId10"/>
    <p:sldId id="378" r:id="rId11"/>
    <p:sldId id="356" r:id="rId12"/>
    <p:sldId id="357" r:id="rId13"/>
    <p:sldId id="358" r:id="rId14"/>
    <p:sldId id="312" r:id="rId15"/>
    <p:sldId id="313" r:id="rId16"/>
    <p:sldId id="362" r:id="rId17"/>
    <p:sldId id="314" r:id="rId18"/>
    <p:sldId id="315" r:id="rId19"/>
    <p:sldId id="316" r:id="rId20"/>
    <p:sldId id="363" r:id="rId21"/>
    <p:sldId id="317" r:id="rId22"/>
    <p:sldId id="364" r:id="rId23"/>
    <p:sldId id="385" r:id="rId24"/>
    <p:sldId id="388" r:id="rId25"/>
    <p:sldId id="392" r:id="rId26"/>
    <p:sldId id="386" r:id="rId27"/>
    <p:sldId id="391" r:id="rId28"/>
    <p:sldId id="398" r:id="rId29"/>
    <p:sldId id="361" r:id="rId30"/>
    <p:sldId id="399" r:id="rId31"/>
    <p:sldId id="400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7D7"/>
    <a:srgbClr val="F3E8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57" autoAdjust="0"/>
    <p:restoredTop sz="81672" autoAdjust="0"/>
  </p:normalViewPr>
  <p:slideViewPr>
    <p:cSldViewPr showGuides="1">
      <p:cViewPr varScale="1">
        <p:scale>
          <a:sx n="109" d="100"/>
          <a:sy n="109" d="100"/>
        </p:scale>
        <p:origin x="618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6.png>
</file>

<file path=ppt/media/image17.png>
</file>

<file path=ppt/media/image18.PNG>
</file>

<file path=ppt/media/image19.gif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EDBF2-AE5C-4382-90B3-D8314AAD0E31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1C2B6-DDDF-4A41-8B92-15AB7CDB2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88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https://www.thoughtco.com/zeros-in-million-billion-trillion-2312346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1C2B6-DDDF-4A41-8B92-15AB7CDB2B0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740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Symptom</a:t>
            </a:r>
          </a:p>
          <a:p>
            <a:r>
              <a:rPr lang="en-US" dirty="0" smtClean="0"/>
              <a:t>Found a suspicious</a:t>
            </a:r>
            <a:r>
              <a:rPr lang="en-US" baseline="0" dirty="0" smtClean="0"/>
              <a:t> </a:t>
            </a:r>
            <a:r>
              <a:rPr lang="en-US" dirty="0" smtClean="0"/>
              <a:t>mutation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1C2B6-DDDF-4A41-8B92-15AB7CDB2B0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77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Bone marrow</a:t>
            </a:r>
            <a:r>
              <a:rPr lang="en-US" baseline="0" dirty="0" smtClean="0"/>
              <a:t> t</a:t>
            </a:r>
            <a:r>
              <a:rPr lang="en-US" dirty="0" smtClean="0"/>
              <a:t>ransplant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1C2B6-DDDF-4A41-8B92-15AB7CDB2B0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9514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Finding a needle in the stack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1C2B6-DDDF-4A41-8B92-15AB7CDB2B0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2825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1C2B6-DDDF-4A41-8B92-15AB7CDB2B0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385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Polymorphism in Cytochrome (an enzyme expressed in liver) vs. </a:t>
            </a:r>
            <a:r>
              <a:rPr lang="en-US" smtClean="0"/>
              <a:t>tricyclics</a:t>
            </a:r>
            <a:r>
              <a:rPr lang="en-US" baseline="0" smtClean="0"/>
              <a:t> efficacy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1C2B6-DDDF-4A41-8B92-15AB7CDB2B0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985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1C2B6-DDDF-4A41-8B92-15AB7CDB2B0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36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1C2B6-DDDF-4A41-8B92-15AB7CDB2B0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294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893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828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14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xfrm>
            <a:off x="892969" y="1946672"/>
            <a:ext cx="7358063" cy="4018359"/>
          </a:xfrm>
          <a:prstGeom prst="rect">
            <a:avLst/>
          </a:prstGeom>
        </p:spPr>
        <p:txBody>
          <a:bodyPr/>
          <a:lstStyle>
            <a:lvl1pPr>
              <a:spcBef>
                <a:spcPts val="1687"/>
              </a:spcBef>
            </a:lvl1pPr>
            <a:lvl2pPr>
              <a:spcBef>
                <a:spcPts val="1687"/>
              </a:spcBef>
            </a:lvl2pPr>
            <a:lvl3pPr>
              <a:spcBef>
                <a:spcPts val="1687"/>
              </a:spcBef>
            </a:lvl3pPr>
            <a:lvl4pPr>
              <a:spcBef>
                <a:spcPts val="1687"/>
              </a:spcBef>
            </a:lvl4pPr>
            <a:lvl5pPr>
              <a:spcBef>
                <a:spcPts val="1687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699807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648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057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83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866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79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802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87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28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12/05/2014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F2B76-CA25-4524-8320-E11EFA181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15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wanglab.org/people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Bioinformatics Workshop #1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Hwang Lab</a:t>
            </a:r>
          </a:p>
          <a:p>
            <a:r>
              <a:rPr lang="en-US" dirty="0" smtClean="0"/>
              <a:t>1/19/2018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552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How much is a </a:t>
            </a:r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Petabyte?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133" name="Table 1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789569"/>
              </p:ext>
            </p:extLst>
          </p:nvPr>
        </p:nvGraphicFramePr>
        <p:xfrm>
          <a:off x="1219200" y="1397000"/>
          <a:ext cx="6400800" cy="5074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160"/>
                <a:gridCol w="1280160"/>
                <a:gridCol w="1280160"/>
                <a:gridCol w="1280160"/>
                <a:gridCol w="12801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Name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Name in Byte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Number of Zeros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Groups of 3 Zeros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Example</a:t>
                      </a:r>
                      <a:endParaRPr 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One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Byte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Thousand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Kilobyte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10 KB word doc file</a:t>
                      </a:r>
                      <a:endParaRPr 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Million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Megabyte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6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3.4 MB mp3 song</a:t>
                      </a:r>
                      <a:endParaRPr 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Billion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Gigabyte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4.7 GB DVD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Trillion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Terabyte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12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4.0 TB external</a:t>
                      </a:r>
                      <a:r>
                        <a:rPr lang="en-US" sz="1600" baseline="0" dirty="0" smtClean="0"/>
                        <a:t> hard drive</a:t>
                      </a:r>
                      <a:endParaRPr 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Quadrillion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Petabyte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15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5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/>
                        <a:t>10K </a:t>
                      </a:r>
                      <a:r>
                        <a:rPr lang="en-US" sz="1600" b="1" baseline="0" dirty="0" smtClean="0"/>
                        <a:t>human genomes</a:t>
                      </a:r>
                      <a:endParaRPr lang="en-US" sz="16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1600" dirty="0">
                          <a:effectLst/>
                        </a:rPr>
                        <a:t>Quintillion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Exabyte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18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6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?</a:t>
                      </a:r>
                      <a:endParaRPr 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fontAlgn="t"/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Sextillion</a:t>
                      </a:r>
                      <a:endParaRPr lang="en-US" sz="160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Zettabyte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7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10</a:t>
                      </a:r>
                      <a:r>
                        <a:rPr lang="en-US" sz="1600" baseline="0" dirty="0" smtClean="0"/>
                        <a:t>B human genomes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0883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How much is a </a:t>
            </a:r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Petabyte?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600200"/>
            <a:ext cx="6883400" cy="458237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14514" y="60198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 from Michael Schatz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38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DNA Data Tsunami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828800"/>
            <a:ext cx="6951102" cy="4381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14514" y="59436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 from Michael Schatz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DNA Data Tsunami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562100"/>
            <a:ext cx="7962900" cy="49149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14514" y="59436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 from Michael Schatz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68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14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dirty="0"/>
              <a:t>DNA sequencing helped to save Nicholas Volker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1905000"/>
            <a:ext cx="4361424" cy="445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6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15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A bone marrow transplant of cells taken from umbilical chord blood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2161035"/>
            <a:ext cx="5562600" cy="401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58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16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“Finding </a:t>
            </a:r>
            <a:r>
              <a:rPr lang="en-US" dirty="0"/>
              <a:t>a needle in a </a:t>
            </a:r>
            <a:r>
              <a:rPr lang="en-US" dirty="0" smtClean="0"/>
              <a:t>haystack”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905000"/>
            <a:ext cx="5562600" cy="401116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19200" y="2667000"/>
            <a:ext cx="6477000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dirty="0"/>
              <a:t>The Wisconsin scientists who decoded Nicholas' DNA are writing up the case for a medical journal. In late March, David </a:t>
            </a:r>
            <a:r>
              <a:rPr lang="en-US" dirty="0" err="1"/>
              <a:t>Dimmock</a:t>
            </a:r>
            <a:r>
              <a:rPr lang="en-US" dirty="0"/>
              <a:t>, a Children's Hospital genetics specialist, described the work at a meeting of the American College of Medical Genetics in Albuquerque, N.M. </a:t>
            </a:r>
            <a:r>
              <a:rPr lang="en-US" dirty="0" err="1"/>
              <a:t>Dimmock</a:t>
            </a:r>
            <a:r>
              <a:rPr lang="en-US" dirty="0"/>
              <a:t> explained </a:t>
            </a:r>
            <a:r>
              <a:rPr lang="en-US" b="1" dirty="0"/>
              <a:t>the extensive search that took scientists from a list of more than </a:t>
            </a:r>
            <a:r>
              <a:rPr lang="en-US" b="1" i="1" u="sng" dirty="0"/>
              <a:t>16,000</a:t>
            </a:r>
            <a:r>
              <a:rPr lang="en-US" b="1" u="sng" dirty="0"/>
              <a:t> variations - departures from the normal genetic sequence - to the single one responsible for the boy's illness.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63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17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Joshua brain had been swelling with fluid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981200"/>
            <a:ext cx="6453289" cy="417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33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18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Identified root of illness in 2 days + 96 min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981200"/>
            <a:ext cx="6629400" cy="414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902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19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Another exciting story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300" y="2286000"/>
            <a:ext cx="63754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95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u="sng" dirty="0"/>
              <a:t>Anybody does not bring a CCF-certified laptop?</a:t>
            </a:r>
          </a:p>
          <a:p>
            <a:r>
              <a:rPr lang="en-US" dirty="0" smtClean="0">
                <a:hlinkClick r:id="rId2"/>
              </a:rPr>
              <a:t>Dr. Hwang lab</a:t>
            </a:r>
            <a:endParaRPr lang="en-US" dirty="0" smtClean="0"/>
          </a:p>
          <a:p>
            <a:pPr lvl="1"/>
            <a:r>
              <a:rPr lang="en-US" dirty="0"/>
              <a:t>Changjin, Yunku, and Jean</a:t>
            </a:r>
            <a:endParaRPr lang="en-US" dirty="0" smtClean="0"/>
          </a:p>
          <a:p>
            <a:r>
              <a:rPr lang="en-US" dirty="0" smtClean="0"/>
              <a:t>Restroom </a:t>
            </a:r>
            <a:r>
              <a:rPr lang="en-US" dirty="0"/>
              <a:t>location</a:t>
            </a:r>
            <a:endParaRPr lang="en-US" dirty="0" smtClean="0"/>
          </a:p>
          <a:p>
            <a:r>
              <a:rPr lang="en-US" dirty="0" smtClean="0"/>
              <a:t>9 to 5 PM (Lunch: noon to 1 PM)</a:t>
            </a:r>
          </a:p>
          <a:p>
            <a:r>
              <a:rPr lang="en-US" dirty="0" smtClean="0"/>
              <a:t>1 hour PPT slides</a:t>
            </a:r>
          </a:p>
          <a:p>
            <a:r>
              <a:rPr lang="en-US" dirty="0" smtClean="0"/>
              <a:t>Rest of the hours: Exercise in Linux servers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049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20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Optimal dosing of a drug for patients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673100"/>
            <a:ext cx="68580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3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21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Another exciting story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905000"/>
            <a:ext cx="62865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07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22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Another exciting story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133599"/>
            <a:ext cx="5562600" cy="41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6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Revisit: Experimental design"/>
          <p:cNvSpPr txBox="1">
            <a:spLocks noGrp="1"/>
          </p:cNvSpPr>
          <p:nvPr>
            <p:ph type="title"/>
          </p:nvPr>
        </p:nvSpPr>
        <p:spPr>
          <a:xfrm>
            <a:off x="892969" y="178594"/>
            <a:ext cx="7358063" cy="678656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4200">
                <a:latin typeface="Bookman Old Style"/>
                <a:ea typeface="Bookman Old Style"/>
                <a:cs typeface="Bookman Old Style"/>
                <a:sym typeface="Bookman Old Style"/>
              </a:defRPr>
            </a:lvl1pPr>
          </a:lstStyle>
          <a:p>
            <a:r>
              <a:rPr dirty="0" smtClean="0">
                <a:latin typeface="Arial" panose="020B0604020202020204" pitchFamily="34" charset="0"/>
                <a:cs typeface="Arial" panose="020B0604020202020204" pitchFamily="34" charset="0"/>
              </a:rPr>
              <a:t>Experimental 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design</a:t>
            </a:r>
          </a:p>
        </p:txBody>
      </p:sp>
      <p:sp>
        <p:nvSpPr>
          <p:cNvPr id="198" name="What are my goals?…"/>
          <p:cNvSpPr txBox="1">
            <a:spLocks noGrp="1"/>
          </p:cNvSpPr>
          <p:nvPr>
            <p:ph type="body" idx="1"/>
          </p:nvPr>
        </p:nvSpPr>
        <p:spPr>
          <a:xfrm>
            <a:off x="303609" y="812602"/>
            <a:ext cx="8527852" cy="570607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What are my goals?</a:t>
            </a:r>
          </a:p>
          <a:p>
            <a:pPr lvl="1"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SNPs, </a:t>
            </a:r>
            <a:r>
              <a:rPr dirty="0" err="1">
                <a:latin typeface="Arial" panose="020B0604020202020204" pitchFamily="34" charset="0"/>
                <a:cs typeface="Arial" panose="020B0604020202020204" pitchFamily="34" charset="0"/>
              </a:rPr>
              <a:t>Indels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, and Structural Variations</a:t>
            </a:r>
          </a:p>
          <a:p>
            <a:pPr lvl="2"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DNA-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Seq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(Targeted, Whole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exome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or Whole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genome sequencing)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Transcriptome </a:t>
            </a:r>
            <a:r>
              <a:rPr dirty="0" smtClean="0">
                <a:latin typeface="Arial" panose="020B0604020202020204" pitchFamily="34" charset="0"/>
                <a:cs typeface="Arial" panose="020B0604020202020204" pitchFamily="34" charset="0"/>
              </a:rPr>
              <a:t>assembly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(RNA-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eq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Differential expressed </a:t>
            </a:r>
            <a:r>
              <a:rPr dirty="0" smtClean="0">
                <a:latin typeface="Arial" panose="020B0604020202020204" pitchFamily="34" charset="0"/>
                <a:cs typeface="Arial" panose="020B0604020202020204" pitchFamily="34" charset="0"/>
              </a:rPr>
              <a:t>genes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(RNA-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Identify rare </a:t>
            </a:r>
            <a:r>
              <a:rPr dirty="0" smtClean="0">
                <a:latin typeface="Arial" panose="020B0604020202020204" pitchFamily="34" charset="0"/>
                <a:cs typeface="Arial" panose="020B0604020202020204" pitchFamily="34" charset="0"/>
              </a:rPr>
              <a:t>transcripts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(RNA-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What are the characteristics of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the organism to study</a:t>
            </a:r>
            <a:r>
              <a:rPr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Large, complex genome</a:t>
            </a:r>
          </a:p>
          <a:p>
            <a:pPr lvl="1"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Introns and high-degree of alternative splicing</a:t>
            </a:r>
          </a:p>
          <a:p>
            <a:pPr lvl="1"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no reference genome or transcriptome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350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Experimental design"/>
          <p:cNvSpPr txBox="1">
            <a:spLocks noGrp="1"/>
          </p:cNvSpPr>
          <p:nvPr>
            <p:ph type="title"/>
          </p:nvPr>
        </p:nvSpPr>
        <p:spPr>
          <a:xfrm>
            <a:off x="892969" y="178594"/>
            <a:ext cx="7358063" cy="678656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4200">
                <a:latin typeface="Bookman Old Style"/>
                <a:ea typeface="Bookman Old Style"/>
                <a:cs typeface="Bookman Old Style"/>
                <a:sym typeface="Bookman Old Style"/>
              </a:defRPr>
            </a:lvl1pPr>
          </a:lstStyle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Experimental design</a:t>
            </a:r>
            <a:endParaRPr dirty="0"/>
          </a:p>
        </p:txBody>
      </p:sp>
      <p:pic>
        <p:nvPicPr>
          <p:cNvPr id="207" name="droppedImage.pdf" descr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35844"/>
            <a:ext cx="9189839" cy="460771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43811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Sequencing Depth vs. Cost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1042522"/>
              </p:ext>
            </p:extLst>
          </p:nvPr>
        </p:nvGraphicFramePr>
        <p:xfrm>
          <a:off x="457200" y="1390048"/>
          <a:ext cx="8410575" cy="51755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3525"/>
                <a:gridCol w="2803525"/>
                <a:gridCol w="2803525"/>
              </a:tblGrid>
              <a:tr h="355357">
                <a:tc>
                  <a:txBody>
                    <a:bodyPr/>
                    <a:lstStyle/>
                    <a:p>
                      <a:r>
                        <a:rPr lang="en-US" dirty="0" smtClean="0"/>
                        <a:t>Items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Values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</a:tr>
              <a:tr h="355357">
                <a:tc>
                  <a:txBody>
                    <a:bodyPr/>
                    <a:lstStyle/>
                    <a:p>
                      <a:r>
                        <a:rPr lang="en-US" dirty="0" smtClean="0"/>
                        <a:t># of </a:t>
                      </a:r>
                      <a:r>
                        <a:rPr lang="en-US" dirty="0" err="1" smtClean="0"/>
                        <a:t>flowcell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 (Dual flow cell)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877909">
                <a:tc>
                  <a:txBody>
                    <a:bodyPr/>
                    <a:lstStyle/>
                    <a:p>
                      <a:r>
                        <a:rPr lang="en-US" dirty="0" smtClean="0"/>
                        <a:t>Reads Passing</a:t>
                      </a:r>
                      <a:r>
                        <a:rPr lang="en-US" baseline="0" dirty="0" smtClean="0"/>
                        <a:t> Filter in </a:t>
                      </a:r>
                      <a:r>
                        <a:rPr lang="en-US" baseline="0" dirty="0" err="1" smtClean="0"/>
                        <a:t>HiSeq</a:t>
                      </a:r>
                      <a:r>
                        <a:rPr lang="en-US" baseline="0" dirty="0" smtClean="0"/>
                        <a:t> 2500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600 million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$2,000</a:t>
                      </a:r>
                    </a:p>
                    <a:p>
                      <a:r>
                        <a:rPr lang="en-US" dirty="0" smtClean="0"/>
                        <a:t>Rapid run mode (SBS Kit v2)</a:t>
                      </a:r>
                      <a:endParaRPr lang="en-US" dirty="0"/>
                    </a:p>
                  </a:txBody>
                  <a:tcPr/>
                </a:tc>
              </a:tr>
              <a:tr h="355357">
                <a:tc>
                  <a:txBody>
                    <a:bodyPr/>
                    <a:lstStyle/>
                    <a:p>
                      <a:r>
                        <a:rPr lang="en-US" dirty="0" smtClean="0"/>
                        <a:t>Read</a:t>
                      </a:r>
                      <a:r>
                        <a:rPr lang="en-US" baseline="0" dirty="0" smtClean="0"/>
                        <a:t> length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2x100 </a:t>
                      </a:r>
                      <a:r>
                        <a:rPr lang="en-US" dirty="0" err="1" smtClean="0"/>
                        <a:t>bp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55357">
                <a:tc>
                  <a:txBody>
                    <a:bodyPr/>
                    <a:lstStyle/>
                    <a:p>
                      <a:r>
                        <a:rPr lang="en-US" dirty="0" smtClean="0"/>
                        <a:t>Undetermined index rate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614536">
                <a:tc>
                  <a:txBody>
                    <a:bodyPr/>
                    <a:lstStyle/>
                    <a:p>
                      <a:r>
                        <a:rPr lang="en-US" dirty="0" smtClean="0"/>
                        <a:t>Region covered</a:t>
                      </a:r>
                      <a:r>
                        <a:rPr lang="en-US" baseline="0" dirty="0" smtClean="0"/>
                        <a:t> by </a:t>
                      </a:r>
                      <a:r>
                        <a:rPr lang="en-US" dirty="0" smtClean="0"/>
                        <a:t>Agilent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SureSelect</a:t>
                      </a:r>
                      <a:r>
                        <a:rPr lang="en-US" baseline="0" dirty="0" smtClean="0"/>
                        <a:t> V6 kit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60Mb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$4,779</a:t>
                      </a:r>
                      <a:endParaRPr lang="en-US" dirty="0"/>
                    </a:p>
                  </a:txBody>
                  <a:tcPr/>
                </a:tc>
              </a:tr>
              <a:tr h="877909">
                <a:tc>
                  <a:txBody>
                    <a:bodyPr/>
                    <a:lstStyle/>
                    <a:p>
                      <a:r>
                        <a:rPr lang="en-US" dirty="0" smtClean="0"/>
                        <a:t>FASTQ to BAM conversion rate (after </a:t>
                      </a:r>
                      <a:r>
                        <a:rPr lang="en-US" dirty="0" err="1" smtClean="0"/>
                        <a:t>dedup</a:t>
                      </a:r>
                      <a:r>
                        <a:rPr lang="en-US" dirty="0" smtClean="0"/>
                        <a:t>/removing</a:t>
                      </a:r>
                      <a:r>
                        <a:rPr lang="en-US" baseline="0" dirty="0" smtClean="0"/>
                        <a:t> off-target reads)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14536">
                <a:tc>
                  <a:txBody>
                    <a:bodyPr/>
                    <a:lstStyle/>
                    <a:p>
                      <a:r>
                        <a:rPr lang="en-US" dirty="0" smtClean="0"/>
                        <a:t># of samples to</a:t>
                      </a:r>
                      <a:r>
                        <a:rPr lang="en-US" baseline="0" dirty="0" smtClean="0"/>
                        <a:t> load/</a:t>
                      </a:r>
                      <a:r>
                        <a:rPr lang="en-US" baseline="0" dirty="0" err="1" smtClean="0"/>
                        <a:t>flowcell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13355">
                <a:tc>
                  <a:txBody>
                    <a:bodyPr/>
                    <a:lstStyle/>
                    <a:p>
                      <a:r>
                        <a:rPr lang="en-US" dirty="0" smtClean="0"/>
                        <a:t>Expected sequencing depth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90x = 600M*200bp*(1-0.05)*0.75/(2*8*60M)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29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Experimental design"/>
          <p:cNvSpPr txBox="1">
            <a:spLocks noGrp="1"/>
          </p:cNvSpPr>
          <p:nvPr>
            <p:ph type="title"/>
          </p:nvPr>
        </p:nvSpPr>
        <p:spPr>
          <a:xfrm>
            <a:off x="892969" y="178594"/>
            <a:ext cx="7358063" cy="678656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 sz="4200">
                <a:latin typeface="Bookman Old Style"/>
                <a:ea typeface="Bookman Old Style"/>
                <a:cs typeface="Bookman Old Style"/>
                <a:sym typeface="Bookman Old Style"/>
              </a:defRPr>
            </a:lvl1pPr>
          </a:lstStyle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Experimental design</a:t>
            </a:r>
          </a:p>
        </p:txBody>
      </p:sp>
      <p:sp>
        <p:nvSpPr>
          <p:cNvPr id="201" name="Technical replicates…"/>
          <p:cNvSpPr/>
          <p:nvPr/>
        </p:nvSpPr>
        <p:spPr>
          <a:xfrm>
            <a:off x="303609" y="812601"/>
            <a:ext cx="8527852" cy="5464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/>
          <a:lstStyle/>
          <a:p>
            <a:pPr marL="401822" indent="-401822">
              <a:spcBef>
                <a:spcPts val="1687"/>
              </a:spcBef>
              <a:buSzPct val="171000"/>
              <a:buFontTx/>
              <a:buChar char="•"/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Technical </a:t>
            </a:r>
            <a:r>
              <a:rPr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replicates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(GIAB as a reference material in clinical settings)</a:t>
            </a:r>
          </a:p>
          <a:p>
            <a:pPr marL="625056" lvl="1" indent="-401822">
              <a:spcBef>
                <a:spcPts val="1687"/>
              </a:spcBef>
              <a:buSzPct val="171000"/>
              <a:buChar char="-"/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Identical sample but a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ny variation in both wet lab and dry lab protocols</a:t>
            </a:r>
          </a:p>
          <a:p>
            <a:pPr marL="625056" lvl="1" indent="-401822">
              <a:spcBef>
                <a:spcPts val="1687"/>
              </a:spcBef>
              <a:buSzPct val="171000"/>
              <a:buChar char="-"/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Not needed: low technical variation</a:t>
            </a:r>
          </a:p>
          <a:p>
            <a:pPr marL="937584" lvl="2" indent="-401822">
              <a:spcBef>
                <a:spcPts val="1687"/>
              </a:spcBef>
              <a:buSzPct val="171000"/>
              <a:buFont typeface="Lucida Grande"/>
              <a:buChar char="‣"/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Minimize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batch </a:t>
            </a:r>
            <a:r>
              <a:rPr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effects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Randomize 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sample orders</a:t>
            </a:r>
          </a:p>
          <a:p>
            <a:pPr marL="401822" indent="-401822">
              <a:spcBef>
                <a:spcPts val="1687"/>
              </a:spcBef>
              <a:buSzPct val="171000"/>
              <a:buChar char="•"/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Biological replicates</a:t>
            </a:r>
          </a:p>
          <a:p>
            <a:pPr marL="625056" lvl="1" indent="-401822">
              <a:spcBef>
                <a:spcPts val="1687"/>
              </a:spcBef>
              <a:buSzPct val="171000"/>
              <a:buChar char="-"/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Not needed for transcriptome assembly</a:t>
            </a:r>
          </a:p>
          <a:p>
            <a:pPr marL="625056" lvl="1" indent="-401822">
              <a:spcBef>
                <a:spcPts val="1687"/>
              </a:spcBef>
              <a:buSzPct val="171000"/>
              <a:buChar char="-"/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Essential for differentially expressed genes discovery</a:t>
            </a:r>
          </a:p>
          <a:p>
            <a:pPr marL="625056" lvl="1" indent="-401822">
              <a:spcBef>
                <a:spcPts val="1687"/>
              </a:spcBef>
              <a:buSzPct val="171000"/>
              <a:buChar char="-"/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Difficult to </a:t>
            </a:r>
            <a:r>
              <a:rPr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estimate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, but …we recommend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37584" lvl="2" indent="-401822">
              <a:spcBef>
                <a:spcPts val="1687"/>
              </a:spcBef>
              <a:buSzPct val="171000"/>
              <a:buFont typeface="Lucida Grande"/>
              <a:buChar char="‣"/>
              <a:defRPr sz="2800">
                <a:latin typeface="Bookman Old Style"/>
                <a:ea typeface="Bookman Old Style"/>
                <a:cs typeface="Bookman Old Style"/>
                <a:sym typeface="Bookman Old Style"/>
              </a:defRPr>
            </a:pP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3+ for cell </a:t>
            </a:r>
            <a:r>
              <a:rPr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lines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+ for inbred </a:t>
            </a:r>
            <a:r>
              <a:rPr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lines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r>
              <a:rPr sz="2000" dirty="0">
                <a:latin typeface="Arial" panose="020B0604020202020204" pitchFamily="34" charset="0"/>
                <a:cs typeface="Arial" panose="020B0604020202020204" pitchFamily="34" charset="0"/>
              </a:rPr>
              <a:t>+ human </a:t>
            </a:r>
            <a:r>
              <a:rPr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samples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1985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droppedImage.pdf" descr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0312" y="723305"/>
            <a:ext cx="3545086" cy="622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Typical pipeline"/>
          <p:cNvSpPr/>
          <p:nvPr/>
        </p:nvSpPr>
        <p:spPr>
          <a:xfrm>
            <a:off x="589359" y="-116086"/>
            <a:ext cx="7358063" cy="9911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/>
          <a:lstStyle>
            <a:lvl1pPr>
              <a:defRPr>
                <a:latin typeface="Bookman Old Style"/>
                <a:ea typeface="Bookman Old Style"/>
                <a:cs typeface="Bookman Old Style"/>
                <a:sym typeface="Bookman Old Style"/>
              </a:defRPr>
            </a:lvl1pPr>
          </a:lstStyle>
          <a:p>
            <a:r>
              <a:rPr sz="1266"/>
              <a:t>Typical pipeline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650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5451"/>
            <a:ext cx="6248400" cy="651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16948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enemangenom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425" y="2948842"/>
            <a:ext cx="5229975" cy="352815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29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219200" y="533400"/>
            <a:ext cx="6629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Interpretation and Bioinformatics role</a:t>
            </a:r>
            <a:endParaRPr lang="en-US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Connecting dots among routine analysis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Data process (C++/Java/Perl/Python) and visualization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reduce both cost and time to narrow down a potential hypothesis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 discover a significant signal from heterogeneous massive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Data driven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64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9 to 9:20: Setup connection</a:t>
            </a:r>
          </a:p>
          <a:p>
            <a:r>
              <a:rPr lang="en-US" dirty="0" smtClean="0"/>
              <a:t>9:20 to 10:30 Introduction to Bioinformatics</a:t>
            </a:r>
          </a:p>
          <a:p>
            <a:r>
              <a:rPr lang="en-US" dirty="0" smtClean="0"/>
              <a:t>10:40 to 11:20 Linux Basics</a:t>
            </a:r>
          </a:p>
          <a:p>
            <a:r>
              <a:rPr lang="en-US" dirty="0" smtClean="0"/>
              <a:t>11:25 </a:t>
            </a:r>
            <a:r>
              <a:rPr lang="en-US" dirty="0"/>
              <a:t>to </a:t>
            </a:r>
            <a:r>
              <a:rPr lang="en-US" dirty="0" smtClean="0"/>
              <a:t>12 Bash Shell Scripts</a:t>
            </a:r>
          </a:p>
          <a:p>
            <a:r>
              <a:rPr lang="en-US" dirty="0" smtClean="0"/>
              <a:t>Lunch</a:t>
            </a:r>
          </a:p>
          <a:p>
            <a:r>
              <a:rPr lang="en-US" dirty="0" smtClean="0"/>
              <a:t>1 </a:t>
            </a:r>
            <a:r>
              <a:rPr lang="en-US" dirty="0"/>
              <a:t>to </a:t>
            </a:r>
            <a:r>
              <a:rPr lang="en-US" dirty="0" smtClean="0"/>
              <a:t>1:50 QC FASTQ files</a:t>
            </a:r>
          </a:p>
          <a:p>
            <a:r>
              <a:rPr lang="en-US" dirty="0"/>
              <a:t>2</a:t>
            </a:r>
            <a:r>
              <a:rPr lang="en-US" dirty="0" smtClean="0"/>
              <a:t> </a:t>
            </a:r>
            <a:r>
              <a:rPr lang="en-US" dirty="0"/>
              <a:t>to </a:t>
            </a:r>
            <a:r>
              <a:rPr lang="en-US" dirty="0" smtClean="0"/>
              <a:t>2:25 : Alignments</a:t>
            </a:r>
          </a:p>
          <a:p>
            <a:r>
              <a:rPr lang="en-US" dirty="0" smtClean="0"/>
              <a:t>2:30 to 3:00 : Post processing alignments</a:t>
            </a:r>
          </a:p>
          <a:p>
            <a:r>
              <a:rPr lang="en-US" dirty="0" smtClean="0"/>
              <a:t>3:05 </a:t>
            </a:r>
            <a:r>
              <a:rPr lang="en-US" dirty="0"/>
              <a:t>to </a:t>
            </a:r>
            <a:r>
              <a:rPr lang="en-US" dirty="0" smtClean="0"/>
              <a:t>3:35 : GATK variant calls</a:t>
            </a:r>
          </a:p>
          <a:p>
            <a:r>
              <a:rPr lang="en-US" dirty="0" smtClean="0"/>
              <a:t>3:45 </a:t>
            </a:r>
            <a:r>
              <a:rPr lang="en-US" dirty="0"/>
              <a:t>to </a:t>
            </a:r>
            <a:r>
              <a:rPr lang="en-US" dirty="0" smtClean="0"/>
              <a:t>4:30 : VCF and annotation</a:t>
            </a:r>
          </a:p>
          <a:p>
            <a:r>
              <a:rPr lang="en-US" dirty="0" smtClean="0"/>
              <a:t>4:40 </a:t>
            </a:r>
            <a:r>
              <a:rPr lang="en-US" dirty="0"/>
              <a:t>to </a:t>
            </a:r>
            <a:r>
              <a:rPr lang="en-US" dirty="0" smtClean="0"/>
              <a:t>5:00 : Consulting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6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NGS 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Illumina</a:t>
            </a:r>
          </a:p>
          <a:p>
            <a:r>
              <a:rPr lang="en-US" dirty="0" err="1" smtClean="0"/>
              <a:t>Nanopore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7813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BWA-mem</a:t>
            </a:r>
          </a:p>
          <a:p>
            <a:r>
              <a:rPr lang="en-US" dirty="0" smtClean="0"/>
              <a:t>HISAT</a:t>
            </a:r>
          </a:p>
          <a:p>
            <a:r>
              <a:rPr lang="en-US" dirty="0" smtClean="0"/>
              <a:t>NCBI BLAST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645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 and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Tell me about yourself (your research interest and computer skill)</a:t>
            </a:r>
          </a:p>
          <a:p>
            <a:r>
              <a:rPr lang="en-US" dirty="0" smtClean="0"/>
              <a:t>Form a group with two</a:t>
            </a:r>
          </a:p>
          <a:p>
            <a:r>
              <a:rPr lang="en-US" dirty="0" smtClean="0"/>
              <a:t>Anybody does not bring a CCF-certified laptop?</a:t>
            </a:r>
          </a:p>
          <a:p>
            <a:r>
              <a:rPr lang="en-US" dirty="0" smtClean="0"/>
              <a:t>Connect to CCF network</a:t>
            </a:r>
          </a:p>
          <a:p>
            <a:r>
              <a:rPr lang="en-US" dirty="0" smtClean="0"/>
              <a:t>Assigning Linux server IP address to each of you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461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Introduction to Bioinformatics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 fontScale="92500" lnSpcReduction="20000"/>
          </a:bodyPr>
          <a:lstStyle/>
          <a:p>
            <a:r>
              <a:rPr lang="en-US" kern="100" dirty="0" smtClean="0">
                <a:latin typeface="Franklin Gothic Medium" panose="020B0603020102020204" pitchFamily="34" charset="0"/>
              </a:rPr>
              <a:t>Big data era</a:t>
            </a:r>
          </a:p>
          <a:p>
            <a:r>
              <a:rPr lang="en-US" kern="100" dirty="0" smtClean="0">
                <a:latin typeface="Franklin Gothic Medium" panose="020B0603020102020204" pitchFamily="34" charset="0"/>
              </a:rPr>
              <a:t>Successful NGS applications</a:t>
            </a:r>
          </a:p>
          <a:p>
            <a:r>
              <a:rPr lang="en-US" kern="100" dirty="0" smtClean="0">
                <a:latin typeface="Franklin Gothic Medium" panose="020B0603020102020204" pitchFamily="34" charset="0"/>
              </a:rPr>
              <a:t>Experiment design</a:t>
            </a:r>
          </a:p>
          <a:p>
            <a:r>
              <a:rPr lang="en-US" kern="100" dirty="0" smtClean="0">
                <a:latin typeface="Franklin Gothic Medium" panose="020B0603020102020204" pitchFamily="34" charset="0"/>
              </a:rPr>
              <a:t>Overall Bioinformatics pipeline structure</a:t>
            </a:r>
          </a:p>
          <a:p>
            <a:r>
              <a:rPr lang="en-US" kern="100" dirty="0">
                <a:latin typeface="Franklin Gothic Medium" panose="020B0603020102020204" pitchFamily="34" charset="0"/>
              </a:rPr>
              <a:t>Next-generation sequencing </a:t>
            </a:r>
            <a:r>
              <a:rPr lang="en-US" kern="100" dirty="0" smtClean="0">
                <a:latin typeface="Franklin Gothic Medium" panose="020B0603020102020204" pitchFamily="34" charset="0"/>
              </a:rPr>
              <a:t>technology (Jean)</a:t>
            </a:r>
            <a:endParaRPr lang="en-US" kern="100" dirty="0">
              <a:latin typeface="Franklin Gothic Medium" panose="020B0603020102020204" pitchFamily="34" charset="0"/>
            </a:endParaRPr>
          </a:p>
          <a:p>
            <a:pPr lvl="1"/>
            <a:r>
              <a:rPr lang="en-US" kern="100" dirty="0">
                <a:latin typeface="Franklin Gothic Medium" panose="020B0603020102020204" pitchFamily="34" charset="0"/>
              </a:rPr>
              <a:t>Illumina</a:t>
            </a:r>
          </a:p>
          <a:p>
            <a:pPr lvl="1"/>
            <a:r>
              <a:rPr lang="en-US" kern="100" dirty="0" err="1">
                <a:latin typeface="Franklin Gothic Medium" panose="020B0603020102020204" pitchFamily="34" charset="0"/>
              </a:rPr>
              <a:t>Nanopore</a:t>
            </a:r>
            <a:endParaRPr lang="en-US" kern="100" dirty="0">
              <a:latin typeface="Franklin Gothic Medium" panose="020B0603020102020204" pitchFamily="34" charset="0"/>
            </a:endParaRPr>
          </a:p>
          <a:p>
            <a:r>
              <a:rPr lang="en-US" kern="100" dirty="0" smtClean="0">
                <a:latin typeface="Franklin Gothic Medium" panose="020B0603020102020204" pitchFamily="34" charset="0"/>
              </a:rPr>
              <a:t>Alignment (Yunku)</a:t>
            </a:r>
          </a:p>
          <a:p>
            <a:pPr lvl="1"/>
            <a:r>
              <a:rPr lang="en-US" kern="100" dirty="0" smtClean="0">
                <a:latin typeface="Franklin Gothic Medium" panose="020B0603020102020204" pitchFamily="34" charset="0"/>
              </a:rPr>
              <a:t>BWA-mem</a:t>
            </a:r>
          </a:p>
          <a:p>
            <a:pPr lvl="1"/>
            <a:r>
              <a:rPr lang="en-US" kern="100" dirty="0" smtClean="0">
                <a:latin typeface="Franklin Gothic Medium" panose="020B0603020102020204" pitchFamily="34" charset="0"/>
              </a:rPr>
              <a:t>HISAT</a:t>
            </a:r>
          </a:p>
          <a:p>
            <a:pPr lvl="1"/>
            <a:r>
              <a:rPr lang="en-US" kern="100" dirty="0" smtClean="0">
                <a:latin typeface="Franklin Gothic Medium" panose="020B0603020102020204" pitchFamily="34" charset="0"/>
              </a:rPr>
              <a:t>NCBI BLAST (demo)</a:t>
            </a:r>
          </a:p>
          <a:p>
            <a:pPr lvl="1"/>
            <a:endParaRPr lang="en-US" kern="100" dirty="0" smtClean="0"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94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What is Bioinformatics?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 fontScale="92500" lnSpcReduction="20000"/>
          </a:bodyPr>
          <a:lstStyle/>
          <a:p>
            <a:r>
              <a:rPr lang="en-US" kern="100" dirty="0" smtClean="0">
                <a:latin typeface="Franklin Gothic Medium" panose="020B0603020102020204" pitchFamily="34" charset="0"/>
              </a:rPr>
              <a:t>Handling </a:t>
            </a:r>
            <a:r>
              <a:rPr lang="en-US" kern="100" dirty="0">
                <a:latin typeface="Franklin Gothic Medium" panose="020B0603020102020204" pitchFamily="34" charset="0"/>
              </a:rPr>
              <a:t>massive heterogeneous biological data</a:t>
            </a:r>
            <a:endParaRPr lang="en-US" kern="100" dirty="0" smtClean="0">
              <a:latin typeface="Franklin Gothic Medium" panose="020B0603020102020204" pitchFamily="34" charset="0"/>
            </a:endParaRPr>
          </a:p>
          <a:p>
            <a:r>
              <a:rPr lang="en-US" kern="100" dirty="0" smtClean="0">
                <a:latin typeface="Franklin Gothic Medium" panose="020B0603020102020204" pitchFamily="34" charset="0"/>
              </a:rPr>
              <a:t>What is Bioinformatics?</a:t>
            </a:r>
          </a:p>
          <a:p>
            <a:pPr lvl="1"/>
            <a:r>
              <a:rPr lang="en-US" kern="100" dirty="0" smtClean="0">
                <a:latin typeface="Franklin Gothic Medium" panose="020B0603020102020204" pitchFamily="34" charset="0"/>
              </a:rPr>
              <a:t>Application of techniques from computer science, statistics,  mathematics, and engineering to problems from biology</a:t>
            </a:r>
          </a:p>
          <a:p>
            <a:r>
              <a:rPr lang="en-US" kern="100" dirty="0" smtClean="0">
                <a:latin typeface="Franklin Gothic Medium" panose="020B0603020102020204" pitchFamily="34" charset="0"/>
              </a:rPr>
              <a:t>Interdisciplinary</a:t>
            </a:r>
          </a:p>
          <a:p>
            <a:pPr lvl="1"/>
            <a:r>
              <a:rPr lang="en-US" kern="100" dirty="0" smtClean="0">
                <a:latin typeface="Franklin Gothic Medium" panose="020B0603020102020204" pitchFamily="34" charset="0"/>
              </a:rPr>
              <a:t>Genomics</a:t>
            </a:r>
          </a:p>
          <a:p>
            <a:pPr lvl="1"/>
            <a:r>
              <a:rPr lang="en-US" kern="100" dirty="0" smtClean="0">
                <a:latin typeface="Franklin Gothic Medium" panose="020B0603020102020204" pitchFamily="34" charset="0"/>
              </a:rPr>
              <a:t>Proteomics</a:t>
            </a:r>
          </a:p>
          <a:p>
            <a:pPr lvl="1"/>
            <a:r>
              <a:rPr lang="en-US" kern="100" dirty="0" smtClean="0">
                <a:latin typeface="Franklin Gothic Medium" panose="020B0603020102020204" pitchFamily="34" charset="0"/>
              </a:rPr>
              <a:t>Metabolomics</a:t>
            </a:r>
          </a:p>
          <a:p>
            <a:pPr lvl="1"/>
            <a:r>
              <a:rPr lang="en-US" kern="100" dirty="0" smtClean="0">
                <a:latin typeface="Franklin Gothic Medium" panose="020B0603020102020204" pitchFamily="34" charset="0"/>
              </a:rPr>
              <a:t>Metagenomics</a:t>
            </a:r>
          </a:p>
          <a:p>
            <a:pPr lvl="1"/>
            <a:r>
              <a:rPr lang="en-US" kern="100" dirty="0" smtClean="0">
                <a:latin typeface="Franklin Gothic Medium" panose="020B0603020102020204" pitchFamily="34" charset="0"/>
              </a:rPr>
              <a:t>and etc.</a:t>
            </a:r>
          </a:p>
          <a:p>
            <a:pPr marL="457200" lvl="1" indent="0">
              <a:buNone/>
            </a:pPr>
            <a:endParaRPr lang="en-US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075" y="3276600"/>
            <a:ext cx="327025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47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Human genome project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kern="100" dirty="0" smtClean="0">
                <a:latin typeface="Franklin Gothic Medium" panose="020B0603020102020204" pitchFamily="34" charset="0"/>
              </a:rPr>
              <a:t>Human genome </a:t>
            </a:r>
            <a:r>
              <a:rPr lang="en-US" kern="100" dirty="0">
                <a:latin typeface="Franklin Gothic Medium" panose="020B0603020102020204" pitchFamily="34" charset="0"/>
              </a:rPr>
              <a:t>project </a:t>
            </a:r>
            <a:r>
              <a:rPr lang="en-US" sz="2000" kern="100" dirty="0">
                <a:latin typeface="Franklin Gothic Medium" panose="020B0603020102020204" pitchFamily="34" charset="0"/>
              </a:rPr>
              <a:t>(start date: 1990 ~ complete date: Feb. 2001)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  <a:p>
            <a:pPr lvl="1"/>
            <a:r>
              <a:rPr lang="en-US" sz="2000" kern="100" dirty="0">
                <a:latin typeface="Franklin Gothic Medium" panose="020B0603020102020204" pitchFamily="34" charset="0"/>
              </a:rPr>
              <a:t>Goal: Sequence and identify ~ 3 billions base pairs in the human genome. Ultimately find the genetic roots of disease and develop treatments</a:t>
            </a:r>
          </a:p>
          <a:p>
            <a:pPr lvl="1"/>
            <a:r>
              <a:rPr lang="en-US" sz="2000" kern="100" dirty="0">
                <a:latin typeface="Franklin Gothic Medium" panose="020B0603020102020204" pitchFamily="34" charset="0"/>
              </a:rPr>
              <a:t>10 years and 3 billion dollars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810000"/>
            <a:ext cx="7315200" cy="2455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3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Cost per genome</a:t>
            </a:r>
            <a:endParaRPr lang="en-US" i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Medium" panose="020B06030201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8</a:t>
            </a:fld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/>
          <a:p>
            <a:r>
              <a:rPr lang="en-US" dirty="0"/>
              <a:t>Cost per genome has been significantly dropped</a:t>
            </a:r>
            <a:endParaRPr lang="en-US" sz="2000" kern="100" dirty="0" smtClean="0">
              <a:latin typeface="Franklin Gothic Medium" panose="020B06030201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419" y="2163763"/>
            <a:ext cx="5329844" cy="39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853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n/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Biological data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F2B76-CA25-4524-8320-E11EFA181A62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600200"/>
            <a:ext cx="7924800" cy="46365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72200" y="60960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 from Michael Schatz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40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16778</TotalTime>
  <Words>900</Words>
  <Application>Microsoft Office PowerPoint</Application>
  <PresentationFormat>On-screen Show (4:3)</PresentationFormat>
  <Paragraphs>230</Paragraphs>
  <Slides>31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Lucida Grande</vt:lpstr>
      <vt:lpstr>Arial</vt:lpstr>
      <vt:lpstr>Bookman Old Style</vt:lpstr>
      <vt:lpstr>Calibri</vt:lpstr>
      <vt:lpstr>Franklin Gothic Medium</vt:lpstr>
      <vt:lpstr>Office Theme</vt:lpstr>
      <vt:lpstr>Bioinformatics Workshop #1</vt:lpstr>
      <vt:lpstr>Announcement</vt:lpstr>
      <vt:lpstr>Agenda</vt:lpstr>
      <vt:lpstr>Welcome and Setup</vt:lpstr>
      <vt:lpstr>Introduction to Bioinformatics</vt:lpstr>
      <vt:lpstr>What is Bioinformatics?</vt:lpstr>
      <vt:lpstr>Human genome project</vt:lpstr>
      <vt:lpstr>Cost per genome</vt:lpstr>
      <vt:lpstr>Biological data</vt:lpstr>
      <vt:lpstr>How much is a Petabyte?</vt:lpstr>
      <vt:lpstr>How much is a Petabyte?</vt:lpstr>
      <vt:lpstr>DNA Data Tsunami</vt:lpstr>
      <vt:lpstr>DNA Data Tsunami</vt:lpstr>
      <vt:lpstr>Application</vt:lpstr>
      <vt:lpstr>Application</vt:lpstr>
      <vt:lpstr>Application</vt:lpstr>
      <vt:lpstr>Application</vt:lpstr>
      <vt:lpstr>Application</vt:lpstr>
      <vt:lpstr>Application</vt:lpstr>
      <vt:lpstr>Application</vt:lpstr>
      <vt:lpstr>Application</vt:lpstr>
      <vt:lpstr>Application</vt:lpstr>
      <vt:lpstr>Experimental design</vt:lpstr>
      <vt:lpstr>Experimental design</vt:lpstr>
      <vt:lpstr>Sequencing Depth vs. Cost</vt:lpstr>
      <vt:lpstr>Experimental design</vt:lpstr>
      <vt:lpstr>PowerPoint Presentation</vt:lpstr>
      <vt:lpstr>PowerPoint Presentation</vt:lpstr>
      <vt:lpstr>PowerPoint Presentation</vt:lpstr>
      <vt:lpstr>NGS technology</vt:lpstr>
      <vt:lpstr>Alignments</vt:lpstr>
    </vt:vector>
  </TitlesOfParts>
  <Company>UT Southwestern Medical Center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June 13, 2015 Lecture #X Lecture Title</dc:title>
  <dc:creator>Mack Dressler</dc:creator>
  <cp:lastModifiedBy>Hong, Changjin</cp:lastModifiedBy>
  <cp:revision>121</cp:revision>
  <dcterms:created xsi:type="dcterms:W3CDTF">2014-06-13T18:53:35Z</dcterms:created>
  <dcterms:modified xsi:type="dcterms:W3CDTF">2018-01-17T20:31:12Z</dcterms:modified>
</cp:coreProperties>
</file>